
<file path=[Content_Types].xml><?xml version="1.0" encoding="utf-8"?>
<Types xmlns="http://schemas.openxmlformats.org/package/2006/content-types">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extended-properties" Target="docProps/app.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731520" y="914400"/>
            <a:ext cx="7680960" cy="1097280"/>
          </a:xfrm>
          <a:prstGeom prst="rect">
            <a:avLst/>
          </a:prstGeom>
          <a:noFill/>
          <a:ln/>
        </p:spPr>
        <p:txBody>
          <a:bodyPr wrap="square" rtlCol="0" anchor="ctr"/>
          <a:lstStyle/>
          <a:p>
            <a:pPr algn="ctr" indent="0" marL="0">
              <a:buNone/>
            </a:pPr>
            <a:r>
              <a:rPr lang="en-US" sz="3200" dirty="0">
                <a:solidFill>
                  <a:srgbClr val="222222"/>
                </a:solidFill>
                <a:latin typeface="Calibri" pitchFamily="34" charset="0"/>
                <a:ea typeface="Calibri" pitchFamily="34" charset="-122"/>
                <a:cs typeface="Calibri" pitchFamily="34" charset="-120"/>
              </a:rPr>
              <a:t>Bitcoin Custody Failure Modes</a:t>
            </a:r>
            <a:endParaRPr lang="en-US" sz="3200" dirty="0"/>
          </a:p>
        </p:txBody>
      </p:sp>
      <p:sp>
        <p:nvSpPr>
          <p:cNvPr id="3" name="Text 1"/>
          <p:cNvSpPr/>
          <p:nvPr/>
        </p:nvSpPr>
        <p:spPr>
          <a:xfrm>
            <a:off x="1371600" y="2103120"/>
            <a:ext cx="6400800" cy="457200"/>
          </a:xfrm>
          <a:prstGeom prst="rect">
            <a:avLst/>
          </a:prstGeom>
          <a:noFill/>
          <a:ln/>
        </p:spPr>
        <p:txBody>
          <a:bodyPr wrap="square" rtlCol="0" anchor="ctr"/>
          <a:lstStyle/>
          <a:p>
            <a:pPr algn="ctr" indent="0" marL="0">
              <a:buNone/>
            </a:pPr>
            <a:r>
              <a:rPr lang="en-US" sz="1400" i="1" dirty="0">
                <a:solidFill>
                  <a:srgbClr val="666666"/>
                </a:solidFill>
                <a:latin typeface="Calibri" pitchFamily="34" charset="0"/>
                <a:ea typeface="Calibri" pitchFamily="34" charset="-122"/>
                <a:cs typeface="Calibri" pitchFamily="34" charset="-120"/>
              </a:rPr>
              <a:t>A Taxonomy for Professional Interpretation</a:t>
            </a:r>
            <a:endParaRPr lang="en-US" sz="1400" dirty="0"/>
          </a:p>
        </p:txBody>
      </p:sp>
      <p:sp>
        <p:nvSpPr>
          <p:cNvPr id="4" name="Text 2"/>
          <p:cNvSpPr/>
          <p:nvPr/>
        </p:nvSpPr>
        <p:spPr>
          <a:xfrm>
            <a:off x="2286000" y="2834640"/>
            <a:ext cx="4572000" cy="320040"/>
          </a:xfrm>
          <a:prstGeom prst="rect">
            <a:avLst/>
          </a:prstGeom>
          <a:noFill/>
          <a:ln/>
        </p:spPr>
        <p:txBody>
          <a:bodyPr wrap="square" rtlCol="0" anchor="ctr"/>
          <a:lstStyle/>
          <a:p>
            <a:pPr algn="ctr" indent="0" marL="0">
              <a:buNone/>
            </a:pPr>
            <a:r>
              <a:rPr lang="en-US" sz="1200" dirty="0">
                <a:solidFill>
                  <a:srgbClr val="888888"/>
                </a:solidFill>
                <a:latin typeface="Calibri" pitchFamily="34" charset="0"/>
                <a:ea typeface="Calibri" pitchFamily="34" charset="-122"/>
                <a:cs typeface="Calibri" pitchFamily="34" charset="-120"/>
              </a:rPr>
              <a:t>Version 1.0</a:t>
            </a:r>
            <a:endParaRPr lang="en-US" sz="1200" dirty="0"/>
          </a:p>
        </p:txBody>
      </p:sp>
      <p:sp>
        <p:nvSpPr>
          <p:cNvPr id="5" name="Text 3"/>
          <p:cNvSpPr/>
          <p:nvPr/>
        </p:nvSpPr>
        <p:spPr>
          <a:xfrm>
            <a:off x="2286000" y="3291840"/>
            <a:ext cx="4572000" cy="640080"/>
          </a:xfrm>
          <a:prstGeom prst="rect">
            <a:avLst/>
          </a:prstGeom>
          <a:noFill/>
          <a:ln/>
        </p:spPr>
        <p:txBody>
          <a:bodyPr wrap="square" rtlCol="0" anchor="ctr"/>
          <a:lstStyle/>
          <a:p>
            <a:pPr algn="ctr" indent="0" marL="0">
              <a:lnSpc>
                <a:spcPct val="130000"/>
              </a:lnSpc>
              <a:buNone/>
            </a:pPr>
            <a:r>
              <a:rPr lang="en-US" sz="1400" dirty="0">
                <a:solidFill>
                  <a:srgbClr val="666666"/>
                </a:solidFill>
                <a:latin typeface="Calibri" pitchFamily="34" charset="0"/>
                <a:ea typeface="Calibri" pitchFamily="34" charset="-122"/>
                <a:cs typeface="Calibri" pitchFamily="34" charset="-120"/>
              </a:rPr>
              <a:t>CustodyStress Research</a:t>
            </a:r>
            <a:endParaRPr lang="en-US" sz="1400" dirty="0"/>
          </a:p>
          <a:p>
            <a:pPr algn="ctr" indent="0" marL="0">
              <a:lnSpc>
                <a:spcPct val="130000"/>
              </a:lnSpc>
              <a:buNone/>
            </a:pPr>
            <a:r>
              <a:rPr lang="en-US" sz="1400" dirty="0">
                <a:solidFill>
                  <a:srgbClr val="666666"/>
                </a:solidFill>
                <a:latin typeface="Calibri" pitchFamily="34" charset="0"/>
                <a:ea typeface="Calibri" pitchFamily="34" charset="-122"/>
                <a:cs typeface="Calibri" pitchFamily="34" charset="-120"/>
              </a:rPr>
              <a:t>2026</a:t>
            </a:r>
            <a:endParaRPr lang="en-US" sz="1400" dirty="0"/>
          </a:p>
        </p:txBody>
      </p:sp>
      <p:sp>
        <p:nvSpPr>
          <p:cNvPr id="6" name="Shape 4"/>
          <p:cNvSpPr/>
          <p:nvPr/>
        </p:nvSpPr>
        <p:spPr>
          <a:xfrm>
            <a:off x="0" y="4800600"/>
            <a:ext cx="9144000" cy="0"/>
          </a:xfrm>
          <a:prstGeom prst="line">
            <a:avLst/>
          </a:prstGeom>
          <a:noFill/>
          <a:ln w="9525">
            <a:solidFill>
              <a:srgbClr val="D0D0D0"/>
            </a:solidFill>
            <a:prstDash val="solid"/>
          </a:ln>
        </p:spPr>
      </p:sp>
      <p:sp>
        <p:nvSpPr>
          <p:cNvPr id="7" name="Shape 5"/>
          <p:cNvSpPr/>
          <p:nvPr/>
        </p:nvSpPr>
        <p:spPr>
          <a:xfrm>
            <a:off x="0" y="4800600"/>
            <a:ext cx="9144000" cy="342900"/>
          </a:xfrm>
          <a:prstGeom prst="rect">
            <a:avLst/>
          </a:prstGeom>
          <a:solidFill>
            <a:srgbClr val="F0F0F0"/>
          </a:solidFill>
          <a:ln/>
        </p:spPr>
      </p:sp>
      <p:sp>
        <p:nvSpPr>
          <p:cNvPr id="8" name="Text 6"/>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9" name="Text 7"/>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1</a:t>
            </a:r>
            <a:endParaRPr lang="en-US" sz="9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046720" cy="822960"/>
          </a:xfrm>
          <a:prstGeom prst="rect">
            <a:avLst/>
          </a:prstGeom>
          <a:noFill/>
          <a:ln/>
        </p:spPr>
        <p:txBody>
          <a:bodyPr wrap="square" lIns="0" tIns="0" rIns="0" bIns="0" rtlCol="0" anchor="ctr"/>
          <a:lstStyle/>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Chapter 7: Partial Access and Sequence Traps</a:t>
            </a:r>
            <a:endParaRPr lang="en-US" sz="2600" dirty="0"/>
          </a:p>
        </p:txBody>
      </p:sp>
      <p:sp>
        <p:nvSpPr>
          <p:cNvPr id="3" name="Text 1"/>
          <p:cNvSpPr/>
          <p:nvPr/>
        </p:nvSpPr>
        <p:spPr>
          <a:xfrm>
            <a:off x="548640" y="1463040"/>
            <a:ext cx="8046720" cy="822960"/>
          </a:xfrm>
          <a:prstGeom prst="rect">
            <a:avLst/>
          </a:prstGeom>
          <a:noFill/>
          <a:ln/>
        </p:spPr>
        <p:txBody>
          <a:bodyPr wrap="square" lIns="0" tIns="0" rIns="0" bIns="0" rtlCol="0" anchor="ctr"/>
          <a:lstStyle/>
          <a:p>
            <a:pPr indent="0" marL="0">
              <a:lnSpc>
                <a:spcPct val="150000"/>
              </a:lnSpc>
              <a:buNone/>
            </a:pPr>
            <a:r>
              <a:rPr lang="en-US" sz="1300" dirty="0">
                <a:solidFill>
                  <a:srgbClr val="444444"/>
                </a:solidFill>
                <a:latin typeface="Calibri" pitchFamily="34" charset="0"/>
                <a:ea typeface="Calibri" pitchFamily="34" charset="-122"/>
                <a:cs typeface="Calibri" pitchFamily="34" charset="-120"/>
              </a:rPr>
              <a:t>Partial access and full recovery are distinct states. Order of actions can affect outcomes. Some actions may limit or close future recovery paths.</a:t>
            </a:r>
            <a:endParaRPr lang="en-US" sz="1300" dirty="0"/>
          </a:p>
        </p:txBody>
      </p:sp>
      <p:sp>
        <p:nvSpPr>
          <p:cNvPr id="4" name="Text 2"/>
          <p:cNvSpPr/>
          <p:nvPr/>
        </p:nvSpPr>
        <p:spPr>
          <a:xfrm>
            <a:off x="822960" y="2423160"/>
            <a:ext cx="7498080" cy="2148840"/>
          </a:xfrm>
          <a:prstGeom prst="rect">
            <a:avLst/>
          </a:prstGeom>
          <a:noFill/>
          <a:ln/>
        </p:spPr>
        <p:txBody>
          <a:bodyPr wrap="square" lIns="0" tIns="0" rIns="0" bIns="0" rtlCol="0" anchor="ctr"/>
          <a:lstStyle/>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Partial access can enable later recovery — or constrain it, or block it entirely through irreversible actions.</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Sequence dependence: lockout triggers, state changes, resource consumption. Documentation may not make sequencing requirements clear.</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The partial success trap: early access creates false confidence. The executor gains access to one wallet and takes actions that compromise recovery of others.</a:t>
            </a:r>
            <a:endParaRPr lang="en-US" sz="1300" dirty="0"/>
          </a:p>
        </p:txBody>
      </p:sp>
      <p:sp>
        <p:nvSpPr>
          <p:cNvPr id="5" name="Shape 3"/>
          <p:cNvSpPr/>
          <p:nvPr/>
        </p:nvSpPr>
        <p:spPr>
          <a:xfrm>
            <a:off x="0" y="4800600"/>
            <a:ext cx="9144000" cy="0"/>
          </a:xfrm>
          <a:prstGeom prst="line">
            <a:avLst/>
          </a:prstGeom>
          <a:noFill/>
          <a:ln w="9525">
            <a:solidFill>
              <a:srgbClr val="D0D0D0"/>
            </a:solidFill>
            <a:prstDash val="solid"/>
          </a:ln>
        </p:spPr>
      </p:sp>
      <p:sp>
        <p:nvSpPr>
          <p:cNvPr id="6" name="Shape 4"/>
          <p:cNvSpPr/>
          <p:nvPr/>
        </p:nvSpPr>
        <p:spPr>
          <a:xfrm>
            <a:off x="0" y="4800600"/>
            <a:ext cx="9144000" cy="342900"/>
          </a:xfrm>
          <a:prstGeom prst="rect">
            <a:avLst/>
          </a:prstGeom>
          <a:solidFill>
            <a:srgbClr val="F0F0F0"/>
          </a:solidFill>
          <a:ln/>
        </p:spPr>
      </p:sp>
      <p:sp>
        <p:nvSpPr>
          <p:cNvPr id="7" name="Text 5"/>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8" name="Text 6"/>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10</a:t>
            </a:r>
            <a:endParaRPr lang="en-US" sz="9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046720" cy="822960"/>
          </a:xfrm>
          <a:prstGeom prst="rect">
            <a:avLst/>
          </a:prstGeom>
          <a:noFill/>
          <a:ln/>
        </p:spPr>
        <p:txBody>
          <a:bodyPr wrap="square" lIns="0" tIns="0" rIns="0" bIns="0" rtlCol="0" anchor="ctr"/>
          <a:lstStyle/>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Chapter 8: Scenario Reference</a:t>
            </a:r>
            <a:endParaRPr lang="en-US" sz="2600" dirty="0"/>
          </a:p>
        </p:txBody>
      </p:sp>
      <p:sp>
        <p:nvSpPr>
          <p:cNvPr id="3" name="Text 1"/>
          <p:cNvSpPr/>
          <p:nvPr/>
        </p:nvSpPr>
        <p:spPr>
          <a:xfrm>
            <a:off x="548640" y="1463040"/>
            <a:ext cx="8046720" cy="822960"/>
          </a:xfrm>
          <a:prstGeom prst="rect">
            <a:avLst/>
          </a:prstGeom>
          <a:noFill/>
          <a:ln/>
        </p:spPr>
        <p:txBody>
          <a:bodyPr wrap="square" lIns="0" tIns="0" rIns="0" bIns="0" rtlCol="0" anchor="ctr"/>
          <a:lstStyle/>
          <a:p>
            <a:pPr indent="0" marL="0">
              <a:lnSpc>
                <a:spcPct val="150000"/>
              </a:lnSpc>
              <a:buNone/>
            </a:pPr>
            <a:r>
              <a:rPr lang="en-US" sz="1300" dirty="0">
                <a:solidFill>
                  <a:srgbClr val="444444"/>
                </a:solidFill>
                <a:latin typeface="Calibri" pitchFamily="34" charset="0"/>
                <a:ea typeface="Calibri" pitchFamily="34" charset="-122"/>
                <a:cs typeface="Calibri" pitchFamily="34" charset="-120"/>
              </a:rPr>
              <a:t>Each scenario is a condition, not an outcome. Scenarios describe circumstances; they do not predict results. They supply consistent descriptive labels for professional communication.</a:t>
            </a:r>
            <a:endParaRPr lang="en-US" sz="1300" dirty="0"/>
          </a:p>
        </p:txBody>
      </p:sp>
      <p:sp>
        <p:nvSpPr>
          <p:cNvPr id="4" name="Text 2"/>
          <p:cNvSpPr/>
          <p:nvPr/>
        </p:nvSpPr>
        <p:spPr>
          <a:xfrm>
            <a:off x="822960" y="2423160"/>
            <a:ext cx="7498080" cy="2148840"/>
          </a:xfrm>
          <a:prstGeom prst="rect">
            <a:avLst/>
          </a:prstGeom>
          <a:noFill/>
          <a:ln/>
        </p:spPr>
        <p:txBody>
          <a:bodyPr wrap="square" lIns="0" tIns="0" rIns="0" bIns="0" rtlCol="0" anchor="ctr"/>
          <a:lstStyle/>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Death or permanent absence: all tacit knowledge becomes unavailable. New parties encounter the system without prior context.</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Cognitive failure: the owner is present but cannot reliably explain or operate the system. Guidance may be inconsistent or incorrect.</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Total device loss: recovery depends entirely on off-site components. Legal seizure: access restricted pending legal process.</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Forced relocation: access becomes geography-dependent. Vendor disappearance: any lock-in to vendor implementation becomes blocking.</a:t>
            </a:r>
            <a:endParaRPr lang="en-US" sz="1300" dirty="0"/>
          </a:p>
        </p:txBody>
      </p:sp>
      <p:sp>
        <p:nvSpPr>
          <p:cNvPr id="5" name="Shape 3"/>
          <p:cNvSpPr/>
          <p:nvPr/>
        </p:nvSpPr>
        <p:spPr>
          <a:xfrm>
            <a:off x="0" y="4800600"/>
            <a:ext cx="9144000" cy="0"/>
          </a:xfrm>
          <a:prstGeom prst="line">
            <a:avLst/>
          </a:prstGeom>
          <a:noFill/>
          <a:ln w="9525">
            <a:solidFill>
              <a:srgbClr val="D0D0D0"/>
            </a:solidFill>
            <a:prstDash val="solid"/>
          </a:ln>
        </p:spPr>
      </p:sp>
      <p:sp>
        <p:nvSpPr>
          <p:cNvPr id="6" name="Shape 4"/>
          <p:cNvSpPr/>
          <p:nvPr/>
        </p:nvSpPr>
        <p:spPr>
          <a:xfrm>
            <a:off x="0" y="4800600"/>
            <a:ext cx="9144000" cy="342900"/>
          </a:xfrm>
          <a:prstGeom prst="rect">
            <a:avLst/>
          </a:prstGeom>
          <a:solidFill>
            <a:srgbClr val="F0F0F0"/>
          </a:solidFill>
          <a:ln/>
        </p:spPr>
      </p:sp>
      <p:sp>
        <p:nvSpPr>
          <p:cNvPr id="7" name="Text 5"/>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8" name="Text 6"/>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11</a:t>
            </a:r>
            <a:endParaRPr lang="en-US" sz="9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046720" cy="822960"/>
          </a:xfrm>
          <a:prstGeom prst="rect">
            <a:avLst/>
          </a:prstGeom>
          <a:noFill/>
          <a:ln/>
        </p:spPr>
        <p:txBody>
          <a:bodyPr wrap="square" lIns="0" tIns="0" rIns="0" bIns="0" rtlCol="0" anchor="ctr"/>
          <a:lstStyle/>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Scenario Combinations</a:t>
            </a:r>
            <a:endParaRPr lang="en-US" sz="2600" dirty="0"/>
          </a:p>
        </p:txBody>
      </p:sp>
      <p:sp>
        <p:nvSpPr>
          <p:cNvPr id="3" name="Text 1"/>
          <p:cNvSpPr/>
          <p:nvPr/>
        </p:nvSpPr>
        <p:spPr>
          <a:xfrm>
            <a:off x="548640" y="1463040"/>
            <a:ext cx="8046720" cy="822960"/>
          </a:xfrm>
          <a:prstGeom prst="rect">
            <a:avLst/>
          </a:prstGeom>
          <a:noFill/>
          <a:ln/>
        </p:spPr>
        <p:txBody>
          <a:bodyPr wrap="square" lIns="0" tIns="0" rIns="0" bIns="0" rtlCol="0" anchor="ctr"/>
          <a:lstStyle/>
          <a:p>
            <a:pPr indent="0" marL="0">
              <a:lnSpc>
                <a:spcPct val="150000"/>
              </a:lnSpc>
              <a:buNone/>
            </a:pPr>
            <a:r>
              <a:rPr lang="en-US" sz="1300" dirty="0">
                <a:solidFill>
                  <a:srgbClr val="444444"/>
                </a:solidFill>
                <a:latin typeface="Calibri" pitchFamily="34" charset="0"/>
                <a:ea typeface="Calibri" pitchFamily="34" charset="-122"/>
                <a:cs typeface="Calibri" pitchFamily="34" charset="-120"/>
              </a:rPr>
              <a:t>Real-world stress often combines multiple scenarios. A death may accompany forced relocation. A seizure may occur during cognitive impairment. A vendor may disappear while local data is lost.</a:t>
            </a:r>
            <a:endParaRPr lang="en-US" sz="1300" dirty="0"/>
          </a:p>
        </p:txBody>
      </p:sp>
      <p:sp>
        <p:nvSpPr>
          <p:cNvPr id="4" name="Text 2"/>
          <p:cNvSpPr/>
          <p:nvPr/>
        </p:nvSpPr>
        <p:spPr>
          <a:xfrm>
            <a:off x="822960" y="2423160"/>
            <a:ext cx="7498080" cy="2148840"/>
          </a:xfrm>
          <a:prstGeom prst="rect">
            <a:avLst/>
          </a:prstGeom>
          <a:noFill/>
          <a:ln/>
        </p:spPr>
        <p:txBody>
          <a:bodyPr wrap="square" lIns="0" tIns="0" rIns="0" bIns="0" rtlCol="0" anchor="ctr"/>
          <a:lstStyle/>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A system that survives any individual scenario may fail under combinations. Multiple failure surfaces activate simultaneously.</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This document describes individual scenarios as conditions. It does not model all combinations, prescribe responses, or predict outcomes.</a:t>
            </a:r>
            <a:endParaRPr lang="en-US" sz="1300" dirty="0"/>
          </a:p>
        </p:txBody>
      </p:sp>
      <p:sp>
        <p:nvSpPr>
          <p:cNvPr id="5" name="Shape 3"/>
          <p:cNvSpPr/>
          <p:nvPr/>
        </p:nvSpPr>
        <p:spPr>
          <a:xfrm>
            <a:off x="0" y="4800600"/>
            <a:ext cx="9144000" cy="0"/>
          </a:xfrm>
          <a:prstGeom prst="line">
            <a:avLst/>
          </a:prstGeom>
          <a:noFill/>
          <a:ln w="9525">
            <a:solidFill>
              <a:srgbClr val="D0D0D0"/>
            </a:solidFill>
            <a:prstDash val="solid"/>
          </a:ln>
        </p:spPr>
      </p:sp>
      <p:sp>
        <p:nvSpPr>
          <p:cNvPr id="6" name="Shape 4"/>
          <p:cNvSpPr/>
          <p:nvPr/>
        </p:nvSpPr>
        <p:spPr>
          <a:xfrm>
            <a:off x="0" y="4800600"/>
            <a:ext cx="9144000" cy="342900"/>
          </a:xfrm>
          <a:prstGeom prst="rect">
            <a:avLst/>
          </a:prstGeom>
          <a:solidFill>
            <a:srgbClr val="F0F0F0"/>
          </a:solidFill>
          <a:ln/>
        </p:spPr>
      </p:sp>
      <p:sp>
        <p:nvSpPr>
          <p:cNvPr id="7" name="Text 5"/>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8" name="Text 6"/>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12</a:t>
            </a:r>
            <a:endParaRPr lang="en-US" sz="9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046720" cy="822960"/>
          </a:xfrm>
          <a:prstGeom prst="rect">
            <a:avLst/>
          </a:prstGeom>
          <a:noFill/>
          <a:ln/>
        </p:spPr>
        <p:txBody>
          <a:bodyPr wrap="square" lIns="0" tIns="0" rIns="0" bIns="0" rtlCol="0" anchor="ctr"/>
          <a:lstStyle/>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Chapter 9: How Custody Artifacts Are</a:t>
            </a:r>
            <a:endParaRPr lang="en-US" sz="2600" dirty="0"/>
          </a:p>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Interpreted</a:t>
            </a:r>
            <a:endParaRPr lang="en-US" sz="2600" dirty="0"/>
          </a:p>
        </p:txBody>
      </p:sp>
      <p:sp>
        <p:nvSpPr>
          <p:cNvPr id="3" name="Text 1"/>
          <p:cNvSpPr/>
          <p:nvPr/>
        </p:nvSpPr>
        <p:spPr>
          <a:xfrm>
            <a:off x="548640" y="1463040"/>
            <a:ext cx="8046720" cy="822960"/>
          </a:xfrm>
          <a:prstGeom prst="rect">
            <a:avLst/>
          </a:prstGeom>
          <a:noFill/>
          <a:ln/>
        </p:spPr>
        <p:txBody>
          <a:bodyPr wrap="square" lIns="0" tIns="0" rIns="0" bIns="0" rtlCol="0" anchor="ctr"/>
          <a:lstStyle/>
          <a:p>
            <a:pPr indent="0" marL="0">
              <a:lnSpc>
                <a:spcPct val="150000"/>
              </a:lnSpc>
              <a:buNone/>
            </a:pPr>
            <a:r>
              <a:rPr lang="en-US" sz="1300" dirty="0">
                <a:solidFill>
                  <a:srgbClr val="444444"/>
                </a:solidFill>
                <a:latin typeface="Calibri" pitchFamily="34" charset="0"/>
                <a:ea typeface="Calibri" pitchFamily="34" charset="-122"/>
                <a:cs typeface="Calibri" pitchFamily="34" charset="-120"/>
              </a:rPr>
              <a:t>Professionals encountering custody artifacts operate within roles requiring judgment under uncertainty — but may lack technical expertise to fully evaluate what they are seeing.</a:t>
            </a:r>
            <a:endParaRPr lang="en-US" sz="1300" dirty="0"/>
          </a:p>
        </p:txBody>
      </p:sp>
      <p:sp>
        <p:nvSpPr>
          <p:cNvPr id="4" name="Text 2"/>
          <p:cNvSpPr/>
          <p:nvPr/>
        </p:nvSpPr>
        <p:spPr>
          <a:xfrm>
            <a:off x="822960" y="2423160"/>
            <a:ext cx="7498080" cy="2148840"/>
          </a:xfrm>
          <a:prstGeom prst="rect">
            <a:avLst/>
          </a:prstGeom>
          <a:noFill/>
          <a:ln/>
        </p:spPr>
        <p:txBody>
          <a:bodyPr wrap="square" lIns="0" tIns="0" rIns="0" bIns="0" rtlCol="0" anchor="ctr"/>
          <a:lstStyle/>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Artifacts may be overread: a thorough document interpreted as establishing adequacy. A positive survivability assessment read as certifying recovery will succeed.</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Artifacts may be undervalued when they do not provide certainty.</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Documents can establish what was stated, described, modeled, and identified. They cannot prove current accuracy, completeness, executability, or adequacy.</a:t>
            </a:r>
            <a:endParaRPr lang="en-US" sz="1300" dirty="0"/>
          </a:p>
        </p:txBody>
      </p:sp>
      <p:sp>
        <p:nvSpPr>
          <p:cNvPr id="5" name="Shape 3"/>
          <p:cNvSpPr/>
          <p:nvPr/>
        </p:nvSpPr>
        <p:spPr>
          <a:xfrm>
            <a:off x="0" y="4800600"/>
            <a:ext cx="9144000" cy="0"/>
          </a:xfrm>
          <a:prstGeom prst="line">
            <a:avLst/>
          </a:prstGeom>
          <a:noFill/>
          <a:ln w="9525">
            <a:solidFill>
              <a:srgbClr val="D0D0D0"/>
            </a:solidFill>
            <a:prstDash val="solid"/>
          </a:ln>
        </p:spPr>
      </p:sp>
      <p:sp>
        <p:nvSpPr>
          <p:cNvPr id="6" name="Shape 4"/>
          <p:cNvSpPr/>
          <p:nvPr/>
        </p:nvSpPr>
        <p:spPr>
          <a:xfrm>
            <a:off x="0" y="4800600"/>
            <a:ext cx="9144000" cy="342900"/>
          </a:xfrm>
          <a:prstGeom prst="rect">
            <a:avLst/>
          </a:prstGeom>
          <a:solidFill>
            <a:srgbClr val="F0F0F0"/>
          </a:solidFill>
          <a:ln/>
        </p:spPr>
      </p:sp>
      <p:sp>
        <p:nvSpPr>
          <p:cNvPr id="7" name="Text 5"/>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8" name="Text 6"/>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13</a:t>
            </a:r>
            <a:endParaRPr lang="en-US" sz="9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046720" cy="822960"/>
          </a:xfrm>
          <a:prstGeom prst="rect">
            <a:avLst/>
          </a:prstGeom>
          <a:noFill/>
          <a:ln/>
        </p:spPr>
        <p:txBody>
          <a:bodyPr wrap="square" lIns="0" tIns="0" rIns="0" bIns="0" rtlCol="0" anchor="ctr"/>
          <a:lstStyle/>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Neutrality and Interpretive Boundaries</a:t>
            </a:r>
            <a:endParaRPr lang="en-US" sz="2600" dirty="0"/>
          </a:p>
        </p:txBody>
      </p:sp>
      <p:sp>
        <p:nvSpPr>
          <p:cNvPr id="3" name="Text 1"/>
          <p:cNvSpPr/>
          <p:nvPr/>
        </p:nvSpPr>
        <p:spPr>
          <a:xfrm>
            <a:off x="822960" y="1463040"/>
            <a:ext cx="7498080" cy="3108960"/>
          </a:xfrm>
          <a:prstGeom prst="rect">
            <a:avLst/>
          </a:prstGeom>
          <a:noFill/>
          <a:ln/>
        </p:spPr>
        <p:txBody>
          <a:bodyPr wrap="square" lIns="0" tIns="0" rIns="0" bIns="0" rtlCol="0" anchor="ctr"/>
          <a:lstStyle/>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Judgments become stale; descriptions remain accurate. Judgments imply responsibility; descriptions do not. Judgments mask uncertainty; descriptions preserve it.</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Description is not endorsement. Absence of criticism does not indicate approval. Absence of clarity is not negligence.</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Interpretation and execution are distinct. Understanding what should happen does not ensure it will happen.</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Documentation is a starting point providing information, not conclusions. The professional’s judgment is required.</a:t>
            </a:r>
            <a:endParaRPr lang="en-US" sz="1300" dirty="0"/>
          </a:p>
        </p:txBody>
      </p:sp>
      <p:sp>
        <p:nvSpPr>
          <p:cNvPr id="4" name="Shape 2"/>
          <p:cNvSpPr/>
          <p:nvPr/>
        </p:nvSpPr>
        <p:spPr>
          <a:xfrm>
            <a:off x="0" y="4800600"/>
            <a:ext cx="9144000" cy="0"/>
          </a:xfrm>
          <a:prstGeom prst="line">
            <a:avLst/>
          </a:prstGeom>
          <a:noFill/>
          <a:ln w="9525">
            <a:solidFill>
              <a:srgbClr val="D0D0D0"/>
            </a:solidFill>
            <a:prstDash val="solid"/>
          </a:ln>
        </p:spPr>
      </p:sp>
      <p:sp>
        <p:nvSpPr>
          <p:cNvPr id="5" name="Shape 3"/>
          <p:cNvSpPr/>
          <p:nvPr/>
        </p:nvSpPr>
        <p:spPr>
          <a:xfrm>
            <a:off x="0" y="4800600"/>
            <a:ext cx="9144000" cy="342900"/>
          </a:xfrm>
          <a:prstGeom prst="rect">
            <a:avLst/>
          </a:prstGeom>
          <a:solidFill>
            <a:srgbClr val="F0F0F0"/>
          </a:solidFill>
          <a:ln/>
        </p:spPr>
      </p:sp>
      <p:sp>
        <p:nvSpPr>
          <p:cNvPr id="6" name="Text 4"/>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7" name="Text 5"/>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14</a:t>
            </a:r>
            <a:endParaRPr lang="en-US" sz="9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046720" cy="822960"/>
          </a:xfrm>
          <a:prstGeom prst="rect">
            <a:avLst/>
          </a:prstGeom>
          <a:noFill/>
          <a:ln/>
        </p:spPr>
        <p:txBody>
          <a:bodyPr wrap="square" lIns="0" tIns="0" rIns="0" bIns="0" rtlCol="0" anchor="ctr"/>
          <a:lstStyle/>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Appendices A–B: Vocabulary and Outcome</a:t>
            </a:r>
            <a:endParaRPr lang="en-US" sz="2600" dirty="0"/>
          </a:p>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Semantics</a:t>
            </a:r>
            <a:endParaRPr lang="en-US" sz="2600" dirty="0"/>
          </a:p>
        </p:txBody>
      </p:sp>
      <p:sp>
        <p:nvSpPr>
          <p:cNvPr id="3" name="Text 1"/>
          <p:cNvSpPr/>
          <p:nvPr/>
        </p:nvSpPr>
        <p:spPr>
          <a:xfrm>
            <a:off x="822960" y="1463040"/>
            <a:ext cx="7498080" cy="3108960"/>
          </a:xfrm>
          <a:prstGeom prst="rect">
            <a:avLst/>
          </a:prstGeom>
          <a:noFill/>
          <a:ln/>
        </p:spPr>
        <p:txBody>
          <a:bodyPr wrap="square" lIns="0" tIns="0" rIns="0" bIns="0" rtlCol="0" anchor="ctr"/>
          <a:lstStyle/>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Survives: a viable path to recovery exists. Does not indicate recovery is guaranteed or free of complications.</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Constrained: recovery permitted but with significant limitations. Blocked: no viable path identified under modeled conditions.</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Indeterminate: available information does not support a confident projection. The most honest statement about some systems is that their behavior cannot be determined.</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All outcomes are scenario-bound, time-bound, and assumption-bound. They are not guarantees, predictions, certifications, or endorsements.</a:t>
            </a:r>
            <a:endParaRPr lang="en-US" sz="1300" dirty="0"/>
          </a:p>
        </p:txBody>
      </p:sp>
      <p:sp>
        <p:nvSpPr>
          <p:cNvPr id="4" name="Shape 2"/>
          <p:cNvSpPr/>
          <p:nvPr/>
        </p:nvSpPr>
        <p:spPr>
          <a:xfrm>
            <a:off x="0" y="4800600"/>
            <a:ext cx="9144000" cy="0"/>
          </a:xfrm>
          <a:prstGeom prst="line">
            <a:avLst/>
          </a:prstGeom>
          <a:noFill/>
          <a:ln w="9525">
            <a:solidFill>
              <a:srgbClr val="D0D0D0"/>
            </a:solidFill>
            <a:prstDash val="solid"/>
          </a:ln>
        </p:spPr>
      </p:sp>
      <p:sp>
        <p:nvSpPr>
          <p:cNvPr id="5" name="Shape 3"/>
          <p:cNvSpPr/>
          <p:nvPr/>
        </p:nvSpPr>
        <p:spPr>
          <a:xfrm>
            <a:off x="0" y="4800600"/>
            <a:ext cx="9144000" cy="342900"/>
          </a:xfrm>
          <a:prstGeom prst="rect">
            <a:avLst/>
          </a:prstGeom>
          <a:solidFill>
            <a:srgbClr val="F0F0F0"/>
          </a:solidFill>
          <a:ln/>
        </p:spPr>
      </p:sp>
      <p:sp>
        <p:nvSpPr>
          <p:cNvPr id="6" name="Text 4"/>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7" name="Text 5"/>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15</a:t>
            </a:r>
            <a:endParaRPr lang="en-US" sz="9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046720" cy="822960"/>
          </a:xfrm>
          <a:prstGeom prst="rect">
            <a:avLst/>
          </a:prstGeom>
          <a:noFill/>
          <a:ln/>
        </p:spPr>
        <p:txBody>
          <a:bodyPr wrap="square" lIns="0" tIns="0" rIns="0" bIns="0" rtlCol="0" anchor="ctr"/>
          <a:lstStyle/>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Appendix C: The Reference Question</a:t>
            </a:r>
            <a:endParaRPr lang="en-US" sz="2600" dirty="0"/>
          </a:p>
        </p:txBody>
      </p:sp>
      <p:sp>
        <p:nvSpPr>
          <p:cNvPr id="3" name="Text 1"/>
          <p:cNvSpPr/>
          <p:nvPr/>
        </p:nvSpPr>
        <p:spPr>
          <a:xfrm>
            <a:off x="548640" y="1463040"/>
            <a:ext cx="8046720" cy="822960"/>
          </a:xfrm>
          <a:prstGeom prst="rect">
            <a:avLst/>
          </a:prstGeom>
          <a:noFill/>
          <a:ln/>
        </p:spPr>
        <p:txBody>
          <a:bodyPr wrap="square" lIns="0" tIns="0" rIns="0" bIns="0" rtlCol="0" anchor="ctr"/>
          <a:lstStyle/>
          <a:p>
            <a:pPr indent="0" marL="0">
              <a:lnSpc>
                <a:spcPct val="150000"/>
              </a:lnSpc>
              <a:buNone/>
            </a:pPr>
            <a:r>
              <a:rPr lang="en-US" sz="1300" dirty="0">
                <a:solidFill>
                  <a:srgbClr val="444444"/>
                </a:solidFill>
                <a:latin typeface="Calibri" pitchFamily="34" charset="0"/>
                <a:ea typeface="Calibri" pitchFamily="34" charset="-122"/>
                <a:cs typeface="Calibri" pitchFamily="34" charset="-120"/>
              </a:rPr>
              <a:t>For reference use by professionals: "Has a Bitcoin Custody Stress Test been run?"</a:t>
            </a:r>
            <a:endParaRPr lang="en-US" sz="1300" dirty="0"/>
          </a:p>
        </p:txBody>
      </p:sp>
      <p:sp>
        <p:nvSpPr>
          <p:cNvPr id="4" name="Text 2"/>
          <p:cNvSpPr/>
          <p:nvPr/>
        </p:nvSpPr>
        <p:spPr>
          <a:xfrm>
            <a:off x="822960" y="2423160"/>
            <a:ext cx="7498080" cy="2148840"/>
          </a:xfrm>
          <a:prstGeom prst="rect">
            <a:avLst/>
          </a:prstGeom>
          <a:noFill/>
          <a:ln/>
        </p:spPr>
        <p:txBody>
          <a:bodyPr wrap="square" lIns="0" tIns="0" rIns="0" bIns="0" rtlCol="0" anchor="ctr"/>
          <a:lstStyle/>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Informational, not evaluative. Asks whether an assessment exists — not whether one should exist.</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Not a requirement. Not a standard of care. Not a recommendation.</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A professional who asks this question is not implying a test should have been done or judging the arrangement.</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The question surfaces information. It does not evaluate what is surfaced.</a:t>
            </a:r>
            <a:endParaRPr lang="en-US" sz="1300" dirty="0"/>
          </a:p>
        </p:txBody>
      </p:sp>
      <p:sp>
        <p:nvSpPr>
          <p:cNvPr id="5" name="Shape 3"/>
          <p:cNvSpPr/>
          <p:nvPr/>
        </p:nvSpPr>
        <p:spPr>
          <a:xfrm>
            <a:off x="0" y="4800600"/>
            <a:ext cx="9144000" cy="0"/>
          </a:xfrm>
          <a:prstGeom prst="line">
            <a:avLst/>
          </a:prstGeom>
          <a:noFill/>
          <a:ln w="9525">
            <a:solidFill>
              <a:srgbClr val="D0D0D0"/>
            </a:solidFill>
            <a:prstDash val="solid"/>
          </a:ln>
        </p:spPr>
      </p:sp>
      <p:sp>
        <p:nvSpPr>
          <p:cNvPr id="6" name="Shape 4"/>
          <p:cNvSpPr/>
          <p:nvPr/>
        </p:nvSpPr>
        <p:spPr>
          <a:xfrm>
            <a:off x="0" y="4800600"/>
            <a:ext cx="9144000" cy="342900"/>
          </a:xfrm>
          <a:prstGeom prst="rect">
            <a:avLst/>
          </a:prstGeom>
          <a:solidFill>
            <a:srgbClr val="F0F0F0"/>
          </a:solidFill>
          <a:ln/>
        </p:spPr>
      </p:sp>
      <p:sp>
        <p:nvSpPr>
          <p:cNvPr id="7" name="Text 5"/>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8" name="Text 6"/>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16</a:t>
            </a:r>
            <a:endParaRPr lang="en-US" sz="9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046720" cy="822960"/>
          </a:xfrm>
          <a:prstGeom prst="rect">
            <a:avLst/>
          </a:prstGeom>
          <a:noFill/>
          <a:ln/>
        </p:spPr>
        <p:txBody>
          <a:bodyPr wrap="square" lIns="0" tIns="0" rIns="0" bIns="0" rtlCol="0" anchor="ctr"/>
          <a:lstStyle/>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Document Closure</a:t>
            </a:r>
            <a:endParaRPr lang="en-US" sz="2600" dirty="0"/>
          </a:p>
        </p:txBody>
      </p:sp>
      <p:sp>
        <p:nvSpPr>
          <p:cNvPr id="3" name="Text 1"/>
          <p:cNvSpPr/>
          <p:nvPr/>
        </p:nvSpPr>
        <p:spPr>
          <a:xfrm>
            <a:off x="548640" y="1463040"/>
            <a:ext cx="8046720" cy="822960"/>
          </a:xfrm>
          <a:prstGeom prst="rect">
            <a:avLst/>
          </a:prstGeom>
          <a:noFill/>
          <a:ln/>
        </p:spPr>
        <p:txBody>
          <a:bodyPr wrap="square" lIns="0" tIns="0" rIns="0" bIns="0" rtlCol="0" anchor="ctr"/>
          <a:lstStyle/>
          <a:p>
            <a:pPr indent="0" marL="0">
              <a:lnSpc>
                <a:spcPct val="150000"/>
              </a:lnSpc>
              <a:buNone/>
            </a:pPr>
            <a:r>
              <a:rPr lang="en-US" sz="1300" dirty="0">
                <a:solidFill>
                  <a:srgbClr val="444444"/>
                </a:solidFill>
                <a:latin typeface="Calibri" pitchFamily="34" charset="0"/>
                <a:ea typeface="Calibri" pitchFamily="34" charset="-122"/>
                <a:cs typeface="Calibri" pitchFamily="34" charset="-120"/>
              </a:rPr>
              <a:t>This document describes failure modes and behavior patterns observed in Bitcoin custody systems when encountered under stress conditions.</a:t>
            </a:r>
            <a:endParaRPr lang="en-US" sz="1300" dirty="0"/>
          </a:p>
        </p:txBody>
      </p:sp>
      <p:sp>
        <p:nvSpPr>
          <p:cNvPr id="4" name="Text 2"/>
          <p:cNvSpPr/>
          <p:nvPr/>
        </p:nvSpPr>
        <p:spPr>
          <a:xfrm>
            <a:off x="822960" y="2423160"/>
            <a:ext cx="7498080" cy="2148840"/>
          </a:xfrm>
          <a:prstGeom prst="rect">
            <a:avLst/>
          </a:prstGeom>
          <a:noFill/>
          <a:ln/>
        </p:spPr>
        <p:txBody>
          <a:bodyPr wrap="square" lIns="0" tIns="0" rIns="0" bIns="0" rtlCol="0" anchor="ctr"/>
          <a:lstStyle/>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Provides a vocabulary, a taxonomy, a framework, outcome definitions, and scenario descriptions.</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Does not provide recommendations, comparisons, endorsements, certifications, or any advisory obligation.</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Modeled descriptions only. Outcomes depend on circumstances that cannot be fully anticipated.</a:t>
            </a:r>
            <a:endParaRPr lang="en-US" sz="1300" dirty="0"/>
          </a:p>
        </p:txBody>
      </p:sp>
      <p:sp>
        <p:nvSpPr>
          <p:cNvPr id="5" name="Shape 3"/>
          <p:cNvSpPr/>
          <p:nvPr/>
        </p:nvSpPr>
        <p:spPr>
          <a:xfrm>
            <a:off x="0" y="4800600"/>
            <a:ext cx="9144000" cy="0"/>
          </a:xfrm>
          <a:prstGeom prst="line">
            <a:avLst/>
          </a:prstGeom>
          <a:noFill/>
          <a:ln w="9525">
            <a:solidFill>
              <a:srgbClr val="D0D0D0"/>
            </a:solidFill>
            <a:prstDash val="solid"/>
          </a:ln>
        </p:spPr>
      </p:sp>
      <p:sp>
        <p:nvSpPr>
          <p:cNvPr id="6" name="Shape 4"/>
          <p:cNvSpPr/>
          <p:nvPr/>
        </p:nvSpPr>
        <p:spPr>
          <a:xfrm>
            <a:off x="0" y="4800600"/>
            <a:ext cx="9144000" cy="342900"/>
          </a:xfrm>
          <a:prstGeom prst="rect">
            <a:avLst/>
          </a:prstGeom>
          <a:solidFill>
            <a:srgbClr val="F0F0F0"/>
          </a:solidFill>
          <a:ln/>
        </p:spPr>
      </p:sp>
      <p:sp>
        <p:nvSpPr>
          <p:cNvPr id="7" name="Text 5"/>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8" name="Text 6"/>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17</a:t>
            </a:r>
            <a:endParaRPr lang="en-US" sz="9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914400" y="1828800"/>
            <a:ext cx="7315200" cy="640080"/>
          </a:xfrm>
          <a:prstGeom prst="rect">
            <a:avLst/>
          </a:prstGeom>
          <a:noFill/>
          <a:ln/>
        </p:spPr>
        <p:txBody>
          <a:bodyPr wrap="square" rtlCol="0" anchor="ctr"/>
          <a:lstStyle/>
          <a:p>
            <a:pPr algn="ctr" indent="0" marL="0">
              <a:buNone/>
            </a:pPr>
            <a:r>
              <a:rPr lang="en-US" sz="2200" dirty="0">
                <a:solidFill>
                  <a:srgbClr val="222222"/>
                </a:solidFill>
                <a:latin typeface="Calibri" pitchFamily="34" charset="0"/>
                <a:ea typeface="Calibri" pitchFamily="34" charset="-122"/>
                <a:cs typeface="Calibri" pitchFamily="34" charset="-120"/>
              </a:rPr>
              <a:t>CustodyStress.com</a:t>
            </a:r>
            <a:endParaRPr lang="en-US" sz="2200" dirty="0"/>
          </a:p>
        </p:txBody>
      </p:sp>
      <p:sp>
        <p:nvSpPr>
          <p:cNvPr id="3" name="Text 1"/>
          <p:cNvSpPr/>
          <p:nvPr/>
        </p:nvSpPr>
        <p:spPr>
          <a:xfrm>
            <a:off x="914400" y="2468880"/>
            <a:ext cx="7315200" cy="457200"/>
          </a:xfrm>
          <a:prstGeom prst="rect">
            <a:avLst/>
          </a:prstGeom>
          <a:noFill/>
          <a:ln/>
        </p:spPr>
        <p:txBody>
          <a:bodyPr wrap="square" rtlCol="0" anchor="ctr"/>
          <a:lstStyle/>
          <a:p>
            <a:pPr algn="ctr" indent="0" marL="0">
              <a:buNone/>
            </a:pPr>
            <a:r>
              <a:rPr lang="en-US" sz="1300" dirty="0">
                <a:solidFill>
                  <a:srgbClr val="888888"/>
                </a:solidFill>
                <a:latin typeface="Calibri" pitchFamily="34" charset="0"/>
                <a:ea typeface="Calibri" pitchFamily="34" charset="-122"/>
                <a:cs typeface="Calibri" pitchFamily="34" charset="-120"/>
              </a:rPr>
              <a:t>Independent research examining Bitcoin custody survivability</a:t>
            </a:r>
            <a:endParaRPr lang="en-US" sz="1300" dirty="0"/>
          </a:p>
        </p:txBody>
      </p:sp>
      <p:sp>
        <p:nvSpPr>
          <p:cNvPr id="4" name="Shape 2"/>
          <p:cNvSpPr/>
          <p:nvPr/>
        </p:nvSpPr>
        <p:spPr>
          <a:xfrm>
            <a:off x="0" y="4800600"/>
            <a:ext cx="9144000" cy="0"/>
          </a:xfrm>
          <a:prstGeom prst="line">
            <a:avLst/>
          </a:prstGeom>
          <a:noFill/>
          <a:ln w="9525">
            <a:solidFill>
              <a:srgbClr val="D0D0D0"/>
            </a:solidFill>
            <a:prstDash val="solid"/>
          </a:ln>
        </p:spPr>
      </p:sp>
      <p:sp>
        <p:nvSpPr>
          <p:cNvPr id="5" name="Shape 3"/>
          <p:cNvSpPr/>
          <p:nvPr/>
        </p:nvSpPr>
        <p:spPr>
          <a:xfrm>
            <a:off x="0" y="4800600"/>
            <a:ext cx="9144000" cy="342900"/>
          </a:xfrm>
          <a:prstGeom prst="rect">
            <a:avLst/>
          </a:prstGeom>
          <a:solidFill>
            <a:srgbClr val="F0F0F0"/>
          </a:solidFill>
          <a:ln/>
        </p:spPr>
      </p:sp>
      <p:sp>
        <p:nvSpPr>
          <p:cNvPr id="6" name="Text 4"/>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7" name="Text 5"/>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18</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046720" cy="822960"/>
          </a:xfrm>
          <a:prstGeom prst="rect">
            <a:avLst/>
          </a:prstGeom>
          <a:noFill/>
          <a:ln/>
        </p:spPr>
        <p:txBody>
          <a:bodyPr wrap="square" lIns="0" tIns="0" rIns="0" bIns="0" rtlCol="0" anchor="ctr"/>
          <a:lstStyle/>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Document Role Statement</a:t>
            </a:r>
            <a:endParaRPr lang="en-US" sz="2600" dirty="0"/>
          </a:p>
        </p:txBody>
      </p:sp>
      <p:sp>
        <p:nvSpPr>
          <p:cNvPr id="3" name="Text 1"/>
          <p:cNvSpPr/>
          <p:nvPr/>
        </p:nvSpPr>
        <p:spPr>
          <a:xfrm>
            <a:off x="548640" y="1463040"/>
            <a:ext cx="8046720" cy="822960"/>
          </a:xfrm>
          <a:prstGeom prst="rect">
            <a:avLst/>
          </a:prstGeom>
          <a:noFill/>
          <a:ln/>
        </p:spPr>
        <p:txBody>
          <a:bodyPr wrap="square" lIns="0" tIns="0" rIns="0" bIns="0" rtlCol="0" anchor="ctr"/>
          <a:lstStyle/>
          <a:p>
            <a:pPr indent="0" marL="0">
              <a:lnSpc>
                <a:spcPct val="150000"/>
              </a:lnSpc>
              <a:buNone/>
            </a:pPr>
            <a:r>
              <a:rPr lang="en-US" sz="1300" dirty="0">
                <a:solidFill>
                  <a:srgbClr val="444444"/>
                </a:solidFill>
                <a:latin typeface="Calibri" pitchFamily="34" charset="0"/>
                <a:ea typeface="Calibri" pitchFamily="34" charset="-122"/>
                <a:cs typeface="Calibri" pitchFamily="34" charset="-120"/>
              </a:rPr>
              <a:t>This document describes failure modes observed in Bitcoin custody systems under stress. It is a reference for professionals and serious holders seeking a descriptive frame for how custody systems behave when circumstances change.</a:t>
            </a:r>
            <a:endParaRPr lang="en-US" sz="1300" dirty="0"/>
          </a:p>
        </p:txBody>
      </p:sp>
      <p:sp>
        <p:nvSpPr>
          <p:cNvPr id="4" name="Text 2"/>
          <p:cNvSpPr/>
          <p:nvPr/>
        </p:nvSpPr>
        <p:spPr>
          <a:xfrm>
            <a:off x="822960" y="2423160"/>
            <a:ext cx="7498080" cy="2148840"/>
          </a:xfrm>
          <a:prstGeom prst="rect">
            <a:avLst/>
          </a:prstGeom>
          <a:noFill/>
          <a:ln/>
        </p:spPr>
        <p:txBody>
          <a:bodyPr wrap="square" lIns="0" tIns="0" rIns="0" bIns="0" rtlCol="0" anchor="ctr"/>
          <a:lstStyle/>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Organized around a taxonomy of recurring patterns that cause systems to fail even when components technically exist.</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Not a guide, tutorial, or planning resource. Does not contain recommendations or evaluate adequacy.</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Written for executors, trustees, spouses, attorneys, advisors, and owners whose systems may later be interpreted in their absence.</a:t>
            </a:r>
            <a:endParaRPr lang="en-US" sz="1300" dirty="0"/>
          </a:p>
        </p:txBody>
      </p:sp>
      <p:sp>
        <p:nvSpPr>
          <p:cNvPr id="5" name="Shape 3"/>
          <p:cNvSpPr/>
          <p:nvPr/>
        </p:nvSpPr>
        <p:spPr>
          <a:xfrm>
            <a:off x="0" y="4800600"/>
            <a:ext cx="9144000" cy="0"/>
          </a:xfrm>
          <a:prstGeom prst="line">
            <a:avLst/>
          </a:prstGeom>
          <a:noFill/>
          <a:ln w="9525">
            <a:solidFill>
              <a:srgbClr val="D0D0D0"/>
            </a:solidFill>
            <a:prstDash val="solid"/>
          </a:ln>
        </p:spPr>
      </p:sp>
      <p:sp>
        <p:nvSpPr>
          <p:cNvPr id="6" name="Shape 4"/>
          <p:cNvSpPr/>
          <p:nvPr/>
        </p:nvSpPr>
        <p:spPr>
          <a:xfrm>
            <a:off x="0" y="4800600"/>
            <a:ext cx="9144000" cy="342900"/>
          </a:xfrm>
          <a:prstGeom prst="rect">
            <a:avLst/>
          </a:prstGeom>
          <a:solidFill>
            <a:srgbClr val="F0F0F0"/>
          </a:solidFill>
          <a:ln/>
        </p:spPr>
      </p:sp>
      <p:sp>
        <p:nvSpPr>
          <p:cNvPr id="7" name="Text 5"/>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8" name="Text 6"/>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2</a:t>
            </a:r>
            <a:endParaRPr lang="en-US" sz="9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046720" cy="822960"/>
          </a:xfrm>
          <a:prstGeom prst="rect">
            <a:avLst/>
          </a:prstGeom>
          <a:noFill/>
          <a:ln/>
        </p:spPr>
        <p:txBody>
          <a:bodyPr wrap="square" lIns="0" tIns="0" rIns="0" bIns="0" rtlCol="0" anchor="ctr"/>
          <a:lstStyle/>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Terminology Key</a:t>
            </a:r>
            <a:endParaRPr lang="en-US" sz="2600" dirty="0"/>
          </a:p>
        </p:txBody>
      </p:sp>
      <p:sp>
        <p:nvSpPr>
          <p:cNvPr id="3" name="Text 1"/>
          <p:cNvSpPr/>
          <p:nvPr/>
        </p:nvSpPr>
        <p:spPr>
          <a:xfrm>
            <a:off x="822960" y="1463040"/>
            <a:ext cx="7498080" cy="3108960"/>
          </a:xfrm>
          <a:prstGeom prst="rect">
            <a:avLst/>
          </a:prstGeom>
          <a:noFill/>
          <a:ln/>
        </p:spPr>
        <p:txBody>
          <a:bodyPr wrap="square" lIns="0" tIns="0" rIns="0" bIns="0" rtlCol="0" anchor="ctr"/>
          <a:lstStyle/>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Custody system: the complete set of components required to move or control Bitcoin — keys, devices, documentation, people, institutions, and legal instruments.</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Access: operational capability to move Bitcoin. Authority: legal entitlement to do so. These are independent properties.</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Survivability: authorized recovery under stress. Security: resistance to unauthorized access. Neither implies the other.</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Coordination failure: parties unable to combine capabilities. Partial execution: some recovery actions completed, others remain.</a:t>
            </a:r>
            <a:endParaRPr lang="en-US" sz="1300" dirty="0"/>
          </a:p>
        </p:txBody>
      </p:sp>
      <p:sp>
        <p:nvSpPr>
          <p:cNvPr id="4" name="Shape 2"/>
          <p:cNvSpPr/>
          <p:nvPr/>
        </p:nvSpPr>
        <p:spPr>
          <a:xfrm>
            <a:off x="0" y="4800600"/>
            <a:ext cx="9144000" cy="0"/>
          </a:xfrm>
          <a:prstGeom prst="line">
            <a:avLst/>
          </a:prstGeom>
          <a:noFill/>
          <a:ln w="9525">
            <a:solidFill>
              <a:srgbClr val="D0D0D0"/>
            </a:solidFill>
            <a:prstDash val="solid"/>
          </a:ln>
        </p:spPr>
      </p:sp>
      <p:sp>
        <p:nvSpPr>
          <p:cNvPr id="5" name="Shape 3"/>
          <p:cNvSpPr/>
          <p:nvPr/>
        </p:nvSpPr>
        <p:spPr>
          <a:xfrm>
            <a:off x="0" y="4800600"/>
            <a:ext cx="9144000" cy="342900"/>
          </a:xfrm>
          <a:prstGeom prst="rect">
            <a:avLst/>
          </a:prstGeom>
          <a:solidFill>
            <a:srgbClr val="F0F0F0"/>
          </a:solidFill>
          <a:ln/>
        </p:spPr>
      </p:sp>
      <p:sp>
        <p:nvSpPr>
          <p:cNvPr id="6" name="Text 4"/>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7" name="Text 5"/>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3</a:t>
            </a:r>
            <a:endParaRPr lang="en-US" sz="9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046720" cy="822960"/>
          </a:xfrm>
          <a:prstGeom prst="rect">
            <a:avLst/>
          </a:prstGeom>
          <a:noFill/>
          <a:ln/>
        </p:spPr>
        <p:txBody>
          <a:bodyPr wrap="square" lIns="0" tIns="0" rIns="0" bIns="0" rtlCol="0" anchor="ctr"/>
          <a:lstStyle/>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Chapter 1: Why Custody Must Be Interpreted</a:t>
            </a:r>
            <a:endParaRPr lang="en-US" sz="2600" dirty="0"/>
          </a:p>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by Others</a:t>
            </a:r>
            <a:endParaRPr lang="en-US" sz="2600" dirty="0"/>
          </a:p>
        </p:txBody>
      </p:sp>
      <p:sp>
        <p:nvSpPr>
          <p:cNvPr id="3" name="Text 1"/>
          <p:cNvSpPr/>
          <p:nvPr/>
        </p:nvSpPr>
        <p:spPr>
          <a:xfrm>
            <a:off x="548640" y="1463040"/>
            <a:ext cx="8046720" cy="822960"/>
          </a:xfrm>
          <a:prstGeom prst="rect">
            <a:avLst/>
          </a:prstGeom>
          <a:noFill/>
          <a:ln/>
        </p:spPr>
        <p:txBody>
          <a:bodyPr wrap="square" lIns="0" tIns="0" rIns="0" bIns="0" rtlCol="0" anchor="ctr"/>
          <a:lstStyle/>
          <a:p>
            <a:pPr indent="0" marL="0">
              <a:lnSpc>
                <a:spcPct val="150000"/>
              </a:lnSpc>
              <a:buNone/>
            </a:pPr>
            <a:r>
              <a:rPr lang="en-US" sz="1300" dirty="0">
                <a:solidFill>
                  <a:srgbClr val="444444"/>
                </a:solidFill>
                <a:latin typeface="Calibri" pitchFamily="34" charset="0"/>
                <a:ea typeface="Calibri" pitchFamily="34" charset="-122"/>
                <a:cs typeface="Calibri" pitchFamily="34" charset="-120"/>
              </a:rPr>
              <a:t>Custody systems are designed in calm and activated under stress. The designer is often absent when the system must actually be used. The custody system must then be interpreted by someone else.</a:t>
            </a:r>
            <a:endParaRPr lang="en-US" sz="1300" dirty="0"/>
          </a:p>
        </p:txBody>
      </p:sp>
      <p:sp>
        <p:nvSpPr>
          <p:cNvPr id="4" name="Text 2"/>
          <p:cNvSpPr/>
          <p:nvPr/>
        </p:nvSpPr>
        <p:spPr>
          <a:xfrm>
            <a:off x="822960" y="2423160"/>
            <a:ext cx="7498080" cy="2148840"/>
          </a:xfrm>
          <a:prstGeom prst="rect">
            <a:avLst/>
          </a:prstGeom>
          <a:noFill/>
          <a:ln/>
        </p:spPr>
        <p:txBody>
          <a:bodyPr wrap="square" lIns="0" tIns="0" rIns="0" bIns="0" rtlCol="0" anchor="ctr"/>
          <a:lstStyle/>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The gap between design context and execution context is structural, not accidental. Documentation cannot reliably transfer all contextual understanding.</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Under stress, interpretation replaces execution. Every step that was automatic for the owner becomes an interpretation problem.</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The system may be technically intact but still fail because the interpreter cannot navigate it. Design intent does not equal operational outcome.</a:t>
            </a:r>
            <a:endParaRPr lang="en-US" sz="1300" dirty="0"/>
          </a:p>
        </p:txBody>
      </p:sp>
      <p:sp>
        <p:nvSpPr>
          <p:cNvPr id="5" name="Shape 3"/>
          <p:cNvSpPr/>
          <p:nvPr/>
        </p:nvSpPr>
        <p:spPr>
          <a:xfrm>
            <a:off x="0" y="4800600"/>
            <a:ext cx="9144000" cy="0"/>
          </a:xfrm>
          <a:prstGeom prst="line">
            <a:avLst/>
          </a:prstGeom>
          <a:noFill/>
          <a:ln w="9525">
            <a:solidFill>
              <a:srgbClr val="D0D0D0"/>
            </a:solidFill>
            <a:prstDash val="solid"/>
          </a:ln>
        </p:spPr>
      </p:sp>
      <p:sp>
        <p:nvSpPr>
          <p:cNvPr id="6" name="Shape 4"/>
          <p:cNvSpPr/>
          <p:nvPr/>
        </p:nvSpPr>
        <p:spPr>
          <a:xfrm>
            <a:off x="0" y="4800600"/>
            <a:ext cx="9144000" cy="342900"/>
          </a:xfrm>
          <a:prstGeom prst="rect">
            <a:avLst/>
          </a:prstGeom>
          <a:solidFill>
            <a:srgbClr val="F0F0F0"/>
          </a:solidFill>
          <a:ln/>
        </p:spPr>
      </p:sp>
      <p:sp>
        <p:nvSpPr>
          <p:cNvPr id="7" name="Text 5"/>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8" name="Text 6"/>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4</a:t>
            </a:r>
            <a:endParaRPr lang="en-US" sz="9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046720" cy="822960"/>
          </a:xfrm>
          <a:prstGeom prst="rect">
            <a:avLst/>
          </a:prstGeom>
          <a:noFill/>
          <a:ln/>
        </p:spPr>
        <p:txBody>
          <a:bodyPr wrap="square" lIns="0" tIns="0" rIns="0" bIns="0" rtlCol="0" anchor="ctr"/>
          <a:lstStyle/>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Chapter 2: Authority Does Not Equal Access</a:t>
            </a:r>
            <a:endParaRPr lang="en-US" sz="2600" dirty="0"/>
          </a:p>
        </p:txBody>
      </p:sp>
      <p:sp>
        <p:nvSpPr>
          <p:cNvPr id="3" name="Text 1"/>
          <p:cNvSpPr/>
          <p:nvPr/>
        </p:nvSpPr>
        <p:spPr>
          <a:xfrm>
            <a:off x="548640" y="1463040"/>
            <a:ext cx="8046720" cy="822960"/>
          </a:xfrm>
          <a:prstGeom prst="rect">
            <a:avLst/>
          </a:prstGeom>
          <a:noFill/>
          <a:ln/>
        </p:spPr>
        <p:txBody>
          <a:bodyPr wrap="square" lIns="0" tIns="0" rIns="0" bIns="0" rtlCol="0" anchor="ctr"/>
          <a:lstStyle/>
          <a:p>
            <a:pPr indent="0" marL="0">
              <a:lnSpc>
                <a:spcPct val="150000"/>
              </a:lnSpc>
              <a:buNone/>
            </a:pPr>
            <a:r>
              <a:rPr lang="en-US" sz="1300" dirty="0">
                <a:solidFill>
                  <a:srgbClr val="444444"/>
                </a:solidFill>
                <a:latin typeface="Calibri" pitchFamily="34" charset="0"/>
                <a:ea typeface="Calibri" pitchFamily="34" charset="-122"/>
                <a:cs typeface="Calibri" pitchFamily="34" charset="-120"/>
              </a:rPr>
              <a:t>Legal authority establishes entitlement. Operational access enables movement. Only operational access results in transaction execution. Bitcoin has no intermediary — the protocol recognizes signatures, not legal documents.</a:t>
            </a:r>
            <a:endParaRPr lang="en-US" sz="1300" dirty="0"/>
          </a:p>
        </p:txBody>
      </p:sp>
      <p:sp>
        <p:nvSpPr>
          <p:cNvPr id="4" name="Text 2"/>
          <p:cNvSpPr/>
          <p:nvPr/>
        </p:nvSpPr>
        <p:spPr>
          <a:xfrm>
            <a:off x="822960" y="2423160"/>
            <a:ext cx="7498080" cy="2148840"/>
          </a:xfrm>
          <a:prstGeom prst="rect">
            <a:avLst/>
          </a:prstGeom>
          <a:noFill/>
          <a:ln/>
        </p:spPr>
        <p:txBody>
          <a:bodyPr wrap="square" lIns="0" tIns="0" rIns="0" bIns="0" rtlCol="0" anchor="ctr"/>
          <a:lstStyle/>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A will, trust, or letters testamentary do not provide the cryptographic material required to move Bitcoin.</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An executor may have clear authority but cannot locate the seed phrase, access the hardware wallet, or interpret the documentation.</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Administrative paralysis: legal and operational dimensions are misaligned. The Bitcoin exists, entitlement is established, but nothing moves — indefinitely.</a:t>
            </a:r>
            <a:endParaRPr lang="en-US" sz="1300" dirty="0"/>
          </a:p>
        </p:txBody>
      </p:sp>
      <p:sp>
        <p:nvSpPr>
          <p:cNvPr id="5" name="Shape 3"/>
          <p:cNvSpPr/>
          <p:nvPr/>
        </p:nvSpPr>
        <p:spPr>
          <a:xfrm>
            <a:off x="0" y="4800600"/>
            <a:ext cx="9144000" cy="0"/>
          </a:xfrm>
          <a:prstGeom prst="line">
            <a:avLst/>
          </a:prstGeom>
          <a:noFill/>
          <a:ln w="9525">
            <a:solidFill>
              <a:srgbClr val="D0D0D0"/>
            </a:solidFill>
            <a:prstDash val="solid"/>
          </a:ln>
        </p:spPr>
      </p:sp>
      <p:sp>
        <p:nvSpPr>
          <p:cNvPr id="6" name="Shape 4"/>
          <p:cNvSpPr/>
          <p:nvPr/>
        </p:nvSpPr>
        <p:spPr>
          <a:xfrm>
            <a:off x="0" y="4800600"/>
            <a:ext cx="9144000" cy="342900"/>
          </a:xfrm>
          <a:prstGeom prst="rect">
            <a:avLst/>
          </a:prstGeom>
          <a:solidFill>
            <a:srgbClr val="F0F0F0"/>
          </a:solidFill>
          <a:ln/>
        </p:spPr>
      </p:sp>
      <p:sp>
        <p:nvSpPr>
          <p:cNvPr id="7" name="Text 5"/>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8" name="Text 6"/>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5</a:t>
            </a:r>
            <a:endParaRPr lang="en-US" sz="9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046720" cy="822960"/>
          </a:xfrm>
          <a:prstGeom prst="rect">
            <a:avLst/>
          </a:prstGeom>
          <a:noFill/>
          <a:ln/>
        </p:spPr>
        <p:txBody>
          <a:bodyPr wrap="square" lIns="0" tIns="0" rIns="0" bIns="0" rtlCol="0" anchor="ctr"/>
          <a:lstStyle/>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Chapter 3: Survivability Is Not Security</a:t>
            </a:r>
            <a:endParaRPr lang="en-US" sz="2600" dirty="0"/>
          </a:p>
        </p:txBody>
      </p:sp>
      <p:sp>
        <p:nvSpPr>
          <p:cNvPr id="3" name="Text 1"/>
          <p:cNvSpPr/>
          <p:nvPr/>
        </p:nvSpPr>
        <p:spPr>
          <a:xfrm>
            <a:off x="548640" y="1463040"/>
            <a:ext cx="8046720" cy="822960"/>
          </a:xfrm>
          <a:prstGeom prst="rect">
            <a:avLst/>
          </a:prstGeom>
          <a:noFill/>
          <a:ln/>
        </p:spPr>
        <p:txBody>
          <a:bodyPr wrap="square" lIns="0" tIns="0" rIns="0" bIns="0" rtlCol="0" anchor="ctr"/>
          <a:lstStyle/>
          <a:p>
            <a:pPr indent="0" marL="0">
              <a:lnSpc>
                <a:spcPct val="150000"/>
              </a:lnSpc>
              <a:buNone/>
            </a:pPr>
            <a:r>
              <a:rPr lang="en-US" sz="1300" dirty="0">
                <a:solidFill>
                  <a:srgbClr val="444444"/>
                </a:solidFill>
                <a:latin typeface="Calibri" pitchFamily="34" charset="0"/>
                <a:ea typeface="Calibri" pitchFamily="34" charset="-122"/>
                <a:cs typeface="Calibri" pitchFamily="34" charset="-120"/>
              </a:rPr>
              <a:t>Security resists unauthorized access. Survivability enables authorized recovery under disruption. These are independent properties — one does not reliably indicate the other.</a:t>
            </a:r>
            <a:endParaRPr lang="en-US" sz="1300" dirty="0"/>
          </a:p>
        </p:txBody>
      </p:sp>
      <p:sp>
        <p:nvSpPr>
          <p:cNvPr id="4" name="Text 2"/>
          <p:cNvSpPr/>
          <p:nvPr/>
        </p:nvSpPr>
        <p:spPr>
          <a:xfrm>
            <a:off x="822960" y="2423160"/>
            <a:ext cx="7498080" cy="2148840"/>
          </a:xfrm>
          <a:prstGeom prst="rect">
            <a:avLst/>
          </a:prstGeom>
          <a:noFill/>
          <a:ln/>
        </p:spPr>
        <p:txBody>
          <a:bodyPr wrap="square" lIns="0" tIns="0" rIns="0" bIns="0" rtlCol="0" anchor="ctr"/>
          <a:lstStyle/>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A system with strong theft protections may be so complex that authorized recovery is impractical when the designer is unavailable.</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A verification requirement trivial for the owner may become insurmountable for an executor.</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Two separate questions: How well does this system resist unauthorized access? How well does it enable authorized recovery? The answers are independent.</a:t>
            </a:r>
            <a:endParaRPr lang="en-US" sz="1300" dirty="0"/>
          </a:p>
        </p:txBody>
      </p:sp>
      <p:sp>
        <p:nvSpPr>
          <p:cNvPr id="5" name="Shape 3"/>
          <p:cNvSpPr/>
          <p:nvPr/>
        </p:nvSpPr>
        <p:spPr>
          <a:xfrm>
            <a:off x="0" y="4800600"/>
            <a:ext cx="9144000" cy="0"/>
          </a:xfrm>
          <a:prstGeom prst="line">
            <a:avLst/>
          </a:prstGeom>
          <a:noFill/>
          <a:ln w="9525">
            <a:solidFill>
              <a:srgbClr val="D0D0D0"/>
            </a:solidFill>
            <a:prstDash val="solid"/>
          </a:ln>
        </p:spPr>
      </p:sp>
      <p:sp>
        <p:nvSpPr>
          <p:cNvPr id="6" name="Shape 4"/>
          <p:cNvSpPr/>
          <p:nvPr/>
        </p:nvSpPr>
        <p:spPr>
          <a:xfrm>
            <a:off x="0" y="4800600"/>
            <a:ext cx="9144000" cy="342900"/>
          </a:xfrm>
          <a:prstGeom prst="rect">
            <a:avLst/>
          </a:prstGeom>
          <a:solidFill>
            <a:srgbClr val="F0F0F0"/>
          </a:solidFill>
          <a:ln/>
        </p:spPr>
      </p:sp>
      <p:sp>
        <p:nvSpPr>
          <p:cNvPr id="7" name="Text 5"/>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8" name="Text 6"/>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6</a:t>
            </a:r>
            <a:endParaRPr lang="en-US" sz="9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046720" cy="822960"/>
          </a:xfrm>
          <a:prstGeom prst="rect">
            <a:avLst/>
          </a:prstGeom>
          <a:noFill/>
          <a:ln/>
        </p:spPr>
        <p:txBody>
          <a:bodyPr wrap="square" lIns="0" tIns="0" rIns="0" bIns="0" rtlCol="0" anchor="ctr"/>
          <a:lstStyle/>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Chapter 4: Documentation Without Usability</a:t>
            </a:r>
            <a:endParaRPr lang="en-US" sz="2600" dirty="0"/>
          </a:p>
        </p:txBody>
      </p:sp>
      <p:sp>
        <p:nvSpPr>
          <p:cNvPr id="3" name="Text 1"/>
          <p:cNvSpPr/>
          <p:nvPr/>
        </p:nvSpPr>
        <p:spPr>
          <a:xfrm>
            <a:off x="548640" y="1463040"/>
            <a:ext cx="8046720" cy="822960"/>
          </a:xfrm>
          <a:prstGeom prst="rect">
            <a:avLst/>
          </a:prstGeom>
          <a:noFill/>
          <a:ln/>
        </p:spPr>
        <p:txBody>
          <a:bodyPr wrap="square" lIns="0" tIns="0" rIns="0" bIns="0" rtlCol="0" anchor="ctr"/>
          <a:lstStyle/>
          <a:p>
            <a:pPr indent="0" marL="0">
              <a:lnSpc>
                <a:spcPct val="150000"/>
              </a:lnSpc>
              <a:buNone/>
            </a:pPr>
            <a:r>
              <a:rPr lang="en-US" sz="1300" dirty="0">
                <a:solidFill>
                  <a:srgbClr val="444444"/>
                </a:solidFill>
                <a:latin typeface="Calibri" pitchFamily="34" charset="0"/>
                <a:ea typeface="Calibri" pitchFamily="34" charset="-122"/>
                <a:cs typeface="Calibri" pitchFamily="34" charset="-120"/>
              </a:rPr>
              <a:t>Documents can describe what exists without enabling action. Documentation can be correct, comprehensive, and still unusable by the person who needs to use it.</a:t>
            </a:r>
            <a:endParaRPr lang="en-US" sz="1300" dirty="0"/>
          </a:p>
        </p:txBody>
      </p:sp>
      <p:sp>
        <p:nvSpPr>
          <p:cNvPr id="4" name="Text 2"/>
          <p:cNvSpPr/>
          <p:nvPr/>
        </p:nvSpPr>
        <p:spPr>
          <a:xfrm>
            <a:off x="822960" y="2423160"/>
            <a:ext cx="7498080" cy="2148840"/>
          </a:xfrm>
          <a:prstGeom prst="rect">
            <a:avLst/>
          </a:prstGeom>
          <a:noFill/>
          <a:ln/>
        </p:spPr>
        <p:txBody>
          <a:bodyPr wrap="square" lIns="0" tIns="0" rIns="0" bIns="0" rtlCol="0" anchor="ctr"/>
          <a:lstStyle/>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The prerequisite problem: instructions assume knowledge the reader does not have. Prerequisites chain — as chains lengthen, the probability every link holds decreases.</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The knowledge gap: the writer understood Bitcoin concepts the reader does not possess. Adding more documentation transforms it into a textbook.</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Three stages: discoverability, readability, executability. Failure at any stage prevents the document from serving its purpose.</a:t>
            </a:r>
            <a:endParaRPr lang="en-US" sz="1300" dirty="0"/>
          </a:p>
        </p:txBody>
      </p:sp>
      <p:sp>
        <p:nvSpPr>
          <p:cNvPr id="5" name="Shape 3"/>
          <p:cNvSpPr/>
          <p:nvPr/>
        </p:nvSpPr>
        <p:spPr>
          <a:xfrm>
            <a:off x="0" y="4800600"/>
            <a:ext cx="9144000" cy="0"/>
          </a:xfrm>
          <a:prstGeom prst="line">
            <a:avLst/>
          </a:prstGeom>
          <a:noFill/>
          <a:ln w="9525">
            <a:solidFill>
              <a:srgbClr val="D0D0D0"/>
            </a:solidFill>
            <a:prstDash val="solid"/>
          </a:ln>
        </p:spPr>
      </p:sp>
      <p:sp>
        <p:nvSpPr>
          <p:cNvPr id="6" name="Shape 4"/>
          <p:cNvSpPr/>
          <p:nvPr/>
        </p:nvSpPr>
        <p:spPr>
          <a:xfrm>
            <a:off x="0" y="4800600"/>
            <a:ext cx="9144000" cy="342900"/>
          </a:xfrm>
          <a:prstGeom prst="rect">
            <a:avLst/>
          </a:prstGeom>
          <a:solidFill>
            <a:srgbClr val="F0F0F0"/>
          </a:solidFill>
          <a:ln/>
        </p:spPr>
      </p:sp>
      <p:sp>
        <p:nvSpPr>
          <p:cNvPr id="7" name="Text 5"/>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8" name="Text 6"/>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7</a:t>
            </a:r>
            <a:endParaRPr lang="en-US" sz="9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046720" cy="822960"/>
          </a:xfrm>
          <a:prstGeom prst="rect">
            <a:avLst/>
          </a:prstGeom>
          <a:noFill/>
          <a:ln/>
        </p:spPr>
        <p:txBody>
          <a:bodyPr wrap="square" lIns="0" tIns="0" rIns="0" bIns="0" rtlCol="0" anchor="ctr"/>
          <a:lstStyle/>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Chapter 5: Time as an Active Dependency</a:t>
            </a:r>
            <a:endParaRPr lang="en-US" sz="2600" dirty="0"/>
          </a:p>
        </p:txBody>
      </p:sp>
      <p:sp>
        <p:nvSpPr>
          <p:cNvPr id="3" name="Text 1"/>
          <p:cNvSpPr/>
          <p:nvPr/>
        </p:nvSpPr>
        <p:spPr>
          <a:xfrm>
            <a:off x="548640" y="1463040"/>
            <a:ext cx="8046720" cy="822960"/>
          </a:xfrm>
          <a:prstGeom prst="rect">
            <a:avLst/>
          </a:prstGeom>
          <a:noFill/>
          <a:ln/>
        </p:spPr>
        <p:txBody>
          <a:bodyPr wrap="square" lIns="0" tIns="0" rIns="0" bIns="0" rtlCol="0" anchor="ctr"/>
          <a:lstStyle/>
          <a:p>
            <a:pPr indent="0" marL="0">
              <a:lnSpc>
                <a:spcPct val="150000"/>
              </a:lnSpc>
              <a:buNone/>
            </a:pPr>
            <a:r>
              <a:rPr lang="en-US" sz="1300" dirty="0">
                <a:solidFill>
                  <a:srgbClr val="444444"/>
                </a:solidFill>
                <a:latin typeface="Calibri" pitchFamily="34" charset="0"/>
                <a:ea typeface="Calibri" pitchFamily="34" charset="-122"/>
                <a:cs typeface="Calibri" pitchFamily="34" charset="-120"/>
              </a:rPr>
              <a:t>Over time, availability, memory, institutional behavior, and incentives change. Dormant systems may behave differently when activated after long delay.</a:t>
            </a:r>
            <a:endParaRPr lang="en-US" sz="1300" dirty="0"/>
          </a:p>
        </p:txBody>
      </p:sp>
      <p:sp>
        <p:nvSpPr>
          <p:cNvPr id="4" name="Text 2"/>
          <p:cNvSpPr/>
          <p:nvPr/>
        </p:nvSpPr>
        <p:spPr>
          <a:xfrm>
            <a:off x="822960" y="2423160"/>
            <a:ext cx="7498080" cy="2148840"/>
          </a:xfrm>
          <a:prstGeom prst="rect">
            <a:avLst/>
          </a:prstGeom>
          <a:noFill/>
          <a:ln/>
        </p:spPr>
        <p:txBody>
          <a:bodyPr wrap="square" lIns="0" tIns="0" rIns="0" bIns="0" rtlCol="0" anchor="ctr"/>
          <a:lstStyle/>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Time affects coordination (people move, become unreachable, or die), memory (passwords forgotten, procedures misremembered), and infrastructure (software discontinued, hardware obsolete).</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Dormancy failure: systems that work during normal operation fail after long delay. Passive degradation provides no signal until activation.</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Delay is distinct from loss. Bitcoin may still exist but delay allows other failure modes to compound.</a:t>
            </a:r>
            <a:endParaRPr lang="en-US" sz="1300" dirty="0"/>
          </a:p>
        </p:txBody>
      </p:sp>
      <p:sp>
        <p:nvSpPr>
          <p:cNvPr id="5" name="Shape 3"/>
          <p:cNvSpPr/>
          <p:nvPr/>
        </p:nvSpPr>
        <p:spPr>
          <a:xfrm>
            <a:off x="0" y="4800600"/>
            <a:ext cx="9144000" cy="0"/>
          </a:xfrm>
          <a:prstGeom prst="line">
            <a:avLst/>
          </a:prstGeom>
          <a:noFill/>
          <a:ln w="9525">
            <a:solidFill>
              <a:srgbClr val="D0D0D0"/>
            </a:solidFill>
            <a:prstDash val="solid"/>
          </a:ln>
        </p:spPr>
      </p:sp>
      <p:sp>
        <p:nvSpPr>
          <p:cNvPr id="6" name="Shape 4"/>
          <p:cNvSpPr/>
          <p:nvPr/>
        </p:nvSpPr>
        <p:spPr>
          <a:xfrm>
            <a:off x="0" y="4800600"/>
            <a:ext cx="9144000" cy="342900"/>
          </a:xfrm>
          <a:prstGeom prst="rect">
            <a:avLst/>
          </a:prstGeom>
          <a:solidFill>
            <a:srgbClr val="F0F0F0"/>
          </a:solidFill>
          <a:ln/>
        </p:spPr>
      </p:sp>
      <p:sp>
        <p:nvSpPr>
          <p:cNvPr id="7" name="Text 5"/>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8" name="Text 6"/>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8</a:t>
            </a:r>
            <a:endParaRPr lang="en-US" sz="9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457200"/>
            <a:ext cx="8046720" cy="822960"/>
          </a:xfrm>
          <a:prstGeom prst="rect">
            <a:avLst/>
          </a:prstGeom>
          <a:noFill/>
          <a:ln/>
        </p:spPr>
        <p:txBody>
          <a:bodyPr wrap="square" lIns="0" tIns="0" rIns="0" bIns="0" rtlCol="0" anchor="ctr"/>
          <a:lstStyle/>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Chapter 6: Dependency Overlap and Single</a:t>
            </a:r>
            <a:endParaRPr lang="en-US" sz="2600" dirty="0"/>
          </a:p>
          <a:p>
            <a:pPr indent="0" marL="0">
              <a:lnSpc>
                <a:spcPct val="110000"/>
              </a:lnSpc>
              <a:buNone/>
            </a:pPr>
            <a:r>
              <a:rPr lang="en-US" sz="2600" dirty="0">
                <a:solidFill>
                  <a:srgbClr val="222222"/>
                </a:solidFill>
                <a:latin typeface="Calibri" pitchFamily="34" charset="0"/>
                <a:ea typeface="Calibri" pitchFamily="34" charset="-122"/>
                <a:cs typeface="Calibri" pitchFamily="34" charset="-120"/>
              </a:rPr>
              <a:t>Points of Failure</a:t>
            </a:r>
            <a:endParaRPr lang="en-US" sz="2600" dirty="0"/>
          </a:p>
        </p:txBody>
      </p:sp>
      <p:sp>
        <p:nvSpPr>
          <p:cNvPr id="3" name="Text 1"/>
          <p:cNvSpPr/>
          <p:nvPr/>
        </p:nvSpPr>
        <p:spPr>
          <a:xfrm>
            <a:off x="548640" y="1463040"/>
            <a:ext cx="8046720" cy="822960"/>
          </a:xfrm>
          <a:prstGeom prst="rect">
            <a:avLst/>
          </a:prstGeom>
          <a:noFill/>
          <a:ln/>
        </p:spPr>
        <p:txBody>
          <a:bodyPr wrap="square" lIns="0" tIns="0" rIns="0" bIns="0" rtlCol="0" anchor="ctr"/>
          <a:lstStyle/>
          <a:p>
            <a:pPr indent="0" marL="0">
              <a:lnSpc>
                <a:spcPct val="150000"/>
              </a:lnSpc>
              <a:buNone/>
            </a:pPr>
            <a:r>
              <a:rPr lang="en-US" sz="1300" dirty="0">
                <a:solidFill>
                  <a:srgbClr val="444444"/>
                </a:solidFill>
                <a:latin typeface="Calibri" pitchFamily="34" charset="0"/>
                <a:ea typeface="Calibri" pitchFamily="34" charset="-122"/>
                <a:cs typeface="Calibri" pitchFamily="34" charset="-120"/>
              </a:rPr>
              <a:t>Shared root dependencies can cause supposedly independent components to fail together. Overlap may not be apparent during normal operation.</a:t>
            </a:r>
            <a:endParaRPr lang="en-US" sz="1300" dirty="0"/>
          </a:p>
        </p:txBody>
      </p:sp>
      <p:sp>
        <p:nvSpPr>
          <p:cNvPr id="4" name="Text 2"/>
          <p:cNvSpPr/>
          <p:nvPr/>
        </p:nvSpPr>
        <p:spPr>
          <a:xfrm>
            <a:off x="822960" y="2423160"/>
            <a:ext cx="7498080" cy="2148840"/>
          </a:xfrm>
          <a:prstGeom prst="rect">
            <a:avLst/>
          </a:prstGeom>
          <a:noFill/>
          <a:ln/>
        </p:spPr>
        <p:txBody>
          <a:bodyPr wrap="square" lIns="0" tIns="0" rIns="0" bIns="0" rtlCol="0" anchor="ctr"/>
          <a:lstStyle/>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One person explains everything: multiple recovery paths depend on the same individual’s guidance.</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One account unlocks many artifacts: loss of a password manager or email cascades across many components.</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One location contains multiple dependencies: a safe with the hardware wallet, PIN, seed phrase, and documentation.</a:t>
            </a:r>
            <a:endParaRPr lang="en-US" sz="1300" dirty="0"/>
          </a:p>
          <a:p>
            <a:pPr marL="342900" indent="-342900">
              <a:lnSpc>
                <a:spcPct val="140000"/>
              </a:lnSpc>
              <a:spcAft>
                <a:spcPts val="800"/>
              </a:spcAft>
              <a:buSzPct val="100000"/>
              <a:buChar char="•"/>
            </a:pPr>
            <a:r>
              <a:rPr lang="en-US" sz="1300" dirty="0">
                <a:solidFill>
                  <a:srgbClr val="444444"/>
                </a:solidFill>
                <a:latin typeface="Calibri" pitchFamily="34" charset="0"/>
                <a:ea typeface="Calibri" pitchFamily="34" charset="-122"/>
                <a:cs typeface="Calibri" pitchFamily="34" charset="-120"/>
              </a:rPr>
              <a:t>Evaluating independence requires tracing dependencies to their roots. Redundancy that shares a common root is not actually redundancy.</a:t>
            </a:r>
            <a:endParaRPr lang="en-US" sz="1300" dirty="0"/>
          </a:p>
        </p:txBody>
      </p:sp>
      <p:sp>
        <p:nvSpPr>
          <p:cNvPr id="5" name="Shape 3"/>
          <p:cNvSpPr/>
          <p:nvPr/>
        </p:nvSpPr>
        <p:spPr>
          <a:xfrm>
            <a:off x="0" y="4800600"/>
            <a:ext cx="9144000" cy="0"/>
          </a:xfrm>
          <a:prstGeom prst="line">
            <a:avLst/>
          </a:prstGeom>
          <a:noFill/>
          <a:ln w="9525">
            <a:solidFill>
              <a:srgbClr val="D0D0D0"/>
            </a:solidFill>
            <a:prstDash val="solid"/>
          </a:ln>
        </p:spPr>
      </p:sp>
      <p:sp>
        <p:nvSpPr>
          <p:cNvPr id="6" name="Shape 4"/>
          <p:cNvSpPr/>
          <p:nvPr/>
        </p:nvSpPr>
        <p:spPr>
          <a:xfrm>
            <a:off x="0" y="4800600"/>
            <a:ext cx="9144000" cy="342900"/>
          </a:xfrm>
          <a:prstGeom prst="rect">
            <a:avLst/>
          </a:prstGeom>
          <a:solidFill>
            <a:srgbClr val="F0F0F0"/>
          </a:solidFill>
          <a:ln/>
        </p:spPr>
      </p:sp>
      <p:sp>
        <p:nvSpPr>
          <p:cNvPr id="7" name="Text 5"/>
          <p:cNvSpPr/>
          <p:nvPr/>
        </p:nvSpPr>
        <p:spPr>
          <a:xfrm>
            <a:off x="457200" y="4818888"/>
            <a:ext cx="3657600" cy="320040"/>
          </a:xfrm>
          <a:prstGeom prst="rect">
            <a:avLst/>
          </a:prstGeom>
          <a:noFill/>
          <a:ln/>
        </p:spPr>
        <p:txBody>
          <a:bodyPr wrap="square" lIns="0" tIns="0" rIns="0" bIns="0" rtlCol="0" anchor="ctr"/>
          <a:lstStyle/>
          <a:p>
            <a:pPr indent="0" marL="0">
              <a:buNone/>
            </a:pPr>
            <a:r>
              <a:rPr lang="en-US" sz="900" dirty="0">
                <a:solidFill>
                  <a:srgbClr val="888888"/>
                </a:solidFill>
                <a:latin typeface="Calibri" pitchFamily="34" charset="0"/>
                <a:ea typeface="Calibri" pitchFamily="34" charset="-122"/>
                <a:cs typeface="Calibri" pitchFamily="34" charset="-120"/>
              </a:rPr>
              <a:t>CustodyStress.com</a:t>
            </a:r>
            <a:endParaRPr lang="en-US" sz="900" dirty="0"/>
          </a:p>
        </p:txBody>
      </p:sp>
      <p:sp>
        <p:nvSpPr>
          <p:cNvPr id="8" name="Text 6"/>
          <p:cNvSpPr/>
          <p:nvPr/>
        </p:nvSpPr>
        <p:spPr>
          <a:xfrm>
            <a:off x="7772400" y="4818888"/>
            <a:ext cx="914400" cy="320040"/>
          </a:xfrm>
          <a:prstGeom prst="rect">
            <a:avLst/>
          </a:prstGeom>
          <a:noFill/>
          <a:ln/>
        </p:spPr>
        <p:txBody>
          <a:bodyPr wrap="square" lIns="0" tIns="0" rIns="0" bIns="0" rtlCol="0" anchor="ctr"/>
          <a:lstStyle/>
          <a:p>
            <a:pPr algn="r" indent="0" marL="0">
              <a:buNone/>
            </a:pPr>
            <a:r>
              <a:rPr lang="en-US" sz="900" dirty="0">
                <a:solidFill>
                  <a:srgbClr val="888888"/>
                </a:solidFill>
                <a:latin typeface="Calibri" pitchFamily="34" charset="0"/>
                <a:ea typeface="Calibri" pitchFamily="34" charset="-122"/>
                <a:cs typeface="Calibri" pitchFamily="34" charset="-120"/>
              </a:rPr>
              <a:t>9</a:t>
            </a:r>
            <a:endParaRPr lang="en-US" sz="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Bitcoin Custody Failure Modes — A Taxonomy for Professional Interpretation</dc:title>
  <dc:subject>Taxonomy of bitcoin custody failure modes under modeled stress scenarios. Non-advisory reference for estate planners, attorneys, and custody professionals.</dc:subject>
  <dc:creator>CustodyStress Research</dc:creator>
  <cp:lastModifiedBy>CustodyStress Research</cp:lastModifiedBy>
  <cp:revision>1</cp:revision>
  <dcterms:created xsi:type="dcterms:W3CDTF">2026-02-13T18:06:31Z</dcterms:created>
  <dcterms:modified xsi:type="dcterms:W3CDTF">2026-02-13T18:06:31Z</dcterms:modified>
  <cp:keywords>bitcoin custody failure modes, custody stress testing, key management failure, bitcoin inheritance risk, custody single point of failure, custody dependency analysis</cp:keywords>
  <cp:category>Bitcoin Custody Research</cp:category>
</cp:coreProperties>
</file>